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82880" y="182880"/>
            <a:ext cx="11795760" cy="109728"/>
          </a:xfrm>
          <a:prstGeom prst="rect">
            <a:avLst/>
          </a:prstGeom>
          <a:solidFill>
            <a:srgbClr val="3C7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82880" y="6547104"/>
            <a:ext cx="11795760" cy="109728"/>
          </a:xfrm>
          <a:prstGeom prst="rect">
            <a:avLst/>
          </a:prstGeom>
          <a:solidFill>
            <a:srgbClr val="26E7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5400" b="1">
                <a:solidFill>
                  <a:srgbClr val="FFFFFF"/>
                </a:solidFill>
                <a:latin typeface="Aptos"/>
              </a:rPr>
              <a:t>DREAM CITY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96596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800" b="0">
                <a:solidFill>
                  <a:srgbClr val="26E7FF"/>
                </a:solidFill>
                <a:latin typeface="Aptos"/>
              </a:rPr>
              <a:t>MASTER PLAN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971800"/>
            <a:ext cx="1005840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0">
                <a:solidFill>
                  <a:srgbClr val="E6F0FF"/>
                </a:solidFill>
                <a:latin typeface="Aptos"/>
              </a:rPr>
              <a:t>A connected model for housing, jobs, veterans, small business growth, fulfillment, festivals, and 24/7 business media.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23360" y="4937760"/>
            <a:ext cx="42062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F7C948"/>
                </a:solidFill>
                <a:latin typeface="Aptos"/>
              </a:rPr>
              <a:t>Powered by Dream 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82880" y="182880"/>
            <a:ext cx="11795760" cy="109728"/>
          </a:xfrm>
          <a:prstGeom prst="rect">
            <a:avLst/>
          </a:prstGeom>
          <a:solidFill>
            <a:srgbClr val="3C7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82880" y="6547104"/>
            <a:ext cx="11795760" cy="109728"/>
          </a:xfrm>
          <a:prstGeom prst="rect">
            <a:avLst/>
          </a:prstGeom>
          <a:solidFill>
            <a:srgbClr val="26E7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50292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400" b="1">
                <a:solidFill>
                  <a:srgbClr val="FFFFFF"/>
                </a:solidFill>
                <a:latin typeface="Aptos"/>
              </a:rPr>
              <a:t>HOW THE ECOSYSTEM WORKS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417320"/>
            <a:ext cx="3246120" cy="1508760"/>
          </a:xfrm>
          <a:prstGeom prst="rect">
            <a:avLst/>
          </a:prstGeom>
          <a:solidFill>
            <a:srgbClr val="1423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1" y="1645920"/>
            <a:ext cx="2926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26E7FF"/>
                </a:solidFill>
                <a:latin typeface="Aptos"/>
              </a:rPr>
              <a:t>1. Businesses Join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1" y="2112264"/>
            <a:ext cx="29260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F0F8FF"/>
                </a:solidFill>
                <a:latin typeface="Aptos"/>
              </a:rPr>
              <a:t>Dream TV, Store, Social, Trivia</a:t>
            </a:r>
          </a:p>
        </p:txBody>
      </p:sp>
      <p:sp>
        <p:nvSpPr>
          <p:cNvPr id="9" name="Rectangle 8"/>
          <p:cNvSpPr/>
          <p:nvPr/>
        </p:nvSpPr>
        <p:spPr>
          <a:xfrm>
            <a:off x="4389120" y="1417320"/>
            <a:ext cx="3246120" cy="1508760"/>
          </a:xfrm>
          <a:prstGeom prst="rect">
            <a:avLst/>
          </a:prstGeom>
          <a:solidFill>
            <a:srgbClr val="1423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53712" y="1645920"/>
            <a:ext cx="2926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26E7FF"/>
                </a:solidFill>
                <a:latin typeface="Aptos"/>
              </a:rPr>
              <a:t>2. Customers Engage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53712" y="2112264"/>
            <a:ext cx="29260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F0F8FF"/>
                </a:solidFill>
                <a:latin typeface="Aptos"/>
              </a:rPr>
              <a:t>Watch, play, vote, shop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138160" y="1417320"/>
            <a:ext cx="3246120" cy="1508760"/>
          </a:xfrm>
          <a:prstGeom prst="rect">
            <a:avLst/>
          </a:prstGeom>
          <a:solidFill>
            <a:srgbClr val="1423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302752" y="1645920"/>
            <a:ext cx="2926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26E7FF"/>
                </a:solidFill>
                <a:latin typeface="Aptos"/>
              </a:rPr>
              <a:t>3. Orders Move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02752" y="2112264"/>
            <a:ext cx="29260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F0F8FF"/>
                </a:solidFill>
                <a:latin typeface="Aptos"/>
              </a:rPr>
              <a:t>Fulfillment centers ship globally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3931920"/>
            <a:ext cx="3246120" cy="1508760"/>
          </a:xfrm>
          <a:prstGeom prst="rect">
            <a:avLst/>
          </a:prstGeom>
          <a:solidFill>
            <a:srgbClr val="1423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04671" y="4160520"/>
            <a:ext cx="2926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26E7FF"/>
                </a:solidFill>
                <a:latin typeface="Aptos"/>
              </a:rPr>
              <a:t>4. Residents Work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671" y="4626864"/>
            <a:ext cx="29260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F0F8FF"/>
                </a:solidFill>
                <a:latin typeface="Aptos"/>
              </a:rPr>
              <a:t>Veterans and local residents earn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389120" y="3931920"/>
            <a:ext cx="3246120" cy="1508760"/>
          </a:xfrm>
          <a:prstGeom prst="rect">
            <a:avLst/>
          </a:prstGeom>
          <a:solidFill>
            <a:srgbClr val="1423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553712" y="4160520"/>
            <a:ext cx="2926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26E7FF"/>
                </a:solidFill>
                <a:latin typeface="Aptos"/>
              </a:rPr>
              <a:t>5. Festivals Amplify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53712" y="4626864"/>
            <a:ext cx="29260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F0F8FF"/>
                </a:solidFill>
                <a:latin typeface="Aptos"/>
              </a:rPr>
              <a:t>Tourism, media, showcases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138160" y="3931920"/>
            <a:ext cx="3246120" cy="1508760"/>
          </a:xfrm>
          <a:prstGeom prst="rect">
            <a:avLst/>
          </a:prstGeom>
          <a:solidFill>
            <a:srgbClr val="1423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302752" y="4160520"/>
            <a:ext cx="2926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26E7FF"/>
                </a:solidFill>
                <a:latin typeface="Aptos"/>
              </a:rPr>
              <a:t>6. Data Improves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02752" y="4626864"/>
            <a:ext cx="29260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F0F8FF"/>
                </a:solidFill>
                <a:latin typeface="Aptos"/>
              </a:rPr>
              <a:t>Better campaigns and outcomes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82880" y="182880"/>
            <a:ext cx="11795760" cy="109728"/>
          </a:xfrm>
          <a:prstGeom prst="rect">
            <a:avLst/>
          </a:prstGeom>
          <a:solidFill>
            <a:srgbClr val="3C7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82880" y="6547104"/>
            <a:ext cx="11795760" cy="109728"/>
          </a:xfrm>
          <a:prstGeom prst="rect">
            <a:avLst/>
          </a:prstGeom>
          <a:solidFill>
            <a:srgbClr val="26E7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50292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400" b="1">
                <a:solidFill>
                  <a:srgbClr val="FFFFFF"/>
                </a:solidFill>
                <a:latin typeface="Aptos"/>
              </a:rPr>
              <a:t>COMMUNITY OUTCOMES TO MEASURE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9377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0">
                <a:solidFill>
                  <a:srgbClr val="F0F8FF"/>
                </a:solidFill>
                <a:latin typeface="Aptos"/>
              </a:rPr>
              <a:t>• Residents housed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09360" y="1508760"/>
            <a:ext cx="49377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0">
                <a:solidFill>
                  <a:srgbClr val="F0F8FF"/>
                </a:solidFill>
                <a:latin typeface="Aptos"/>
              </a:rPr>
              <a:t>• Veterans employed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560320"/>
            <a:ext cx="49377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0">
                <a:solidFill>
                  <a:srgbClr val="F0F8FF"/>
                </a:solidFill>
                <a:latin typeface="Aptos"/>
              </a:rPr>
              <a:t>• Businesses onboarded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09360" y="2560320"/>
            <a:ext cx="49377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0">
                <a:solidFill>
                  <a:srgbClr val="F0F8FF"/>
                </a:solidFill>
                <a:latin typeface="Aptos"/>
              </a:rPr>
              <a:t>• Products shipped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611879"/>
            <a:ext cx="49377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0">
                <a:solidFill>
                  <a:srgbClr val="F0F8FF"/>
                </a:solidFill>
                <a:latin typeface="Aptos"/>
              </a:rPr>
              <a:t>• Festival visitors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9360" y="3611879"/>
            <a:ext cx="49377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0">
                <a:solidFill>
                  <a:srgbClr val="F0F8FF"/>
                </a:solidFill>
                <a:latin typeface="Aptos"/>
              </a:rPr>
              <a:t>• Training completions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663440"/>
            <a:ext cx="49377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0">
                <a:solidFill>
                  <a:srgbClr val="F0F8FF"/>
                </a:solidFill>
                <a:latin typeface="Aptos"/>
              </a:rPr>
              <a:t>• Local spending indicators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09360" y="4663440"/>
            <a:ext cx="49377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0">
                <a:solidFill>
                  <a:srgbClr val="F0F8FF"/>
                </a:solidFill>
                <a:latin typeface="Aptos"/>
              </a:rPr>
              <a:t>• Safety and wellness outcomes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897880"/>
            <a:ext cx="104241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0">
                <a:solidFill>
                  <a:srgbClr val="F7C948"/>
                </a:solidFill>
                <a:latin typeface="Aptos"/>
              </a:rPr>
              <a:t>Planning framework only - final budgets, incentives, compliance, and timelines require professional review.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